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embeddings/oleObject1.bin" ContentType="application/vnd.openxmlformats-officedocument.oleObject"/>
  <Override PartName="/ppt/charts/chart6.xml" ContentType="application/vnd.openxmlformats-officedocument.drawingml.chart+xml"/>
  <Override PartName="/ppt/embeddings/oleObject2.bin" ContentType="application/vnd.openxmlformats-officedocument.oleObject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59" r:id="rId4"/>
    <p:sldId id="260" r:id="rId5"/>
    <p:sldId id="261" r:id="rId6"/>
    <p:sldId id="267" r:id="rId7"/>
    <p:sldId id="262" r:id="rId8"/>
    <p:sldId id="263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8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K:\Dissertation\Chapter%204%20-%20CC%20&amp;%20ASP%20studies%20-%202nd%20review\Major%20list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UIndy\Bio%20165\Egg%20Osmosis%20Class%20Data.xlsx" TargetMode="External"/><Relationship Id="rId2" Type="http://schemas.microsoft.com/office/2011/relationships/chartStyle" Target="style1.xml"/><Relationship Id="rId3" Type="http://schemas.microsoft.com/office/2011/relationships/chartColorStyle" Target="colors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UIndy\Bio%20165\Egg%20Osmosis%20Class%20Data.xlsx" TargetMode="External"/><Relationship Id="rId2" Type="http://schemas.microsoft.com/office/2011/relationships/chartStyle" Target="style2.xml"/><Relationship Id="rId3" Type="http://schemas.microsoft.com/office/2011/relationships/chartColorStyle" Target="colors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K:\Dissertation\Chapter%204%20-%20CC%20&amp;%20ASP%20studies%20-%202nd%20review\Major%20list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Figure 3: The correlation between</a:t>
            </a:r>
            <a:r>
              <a:rPr lang="en-US" baseline="0"/>
              <a:t> natural and artificial pitfall traps in the capture of invertebrates</a:t>
            </a:r>
            <a:endParaRPr lang="en-US"/>
          </a:p>
        </c:rich>
      </c:tx>
      <c:layout>
        <c:manualLayout>
          <c:xMode val="edge"/>
          <c:yMode val="edge"/>
          <c:x val="0.101187015503876"/>
          <c:y val="0.013289036544850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513436183849"/>
          <c:y val="0.154588118345672"/>
          <c:w val="0.744505737654886"/>
          <c:h val="0.64594274552890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0"/>
            <c:trendlineLbl>
              <c:layout>
                <c:manualLayout>
                  <c:x val="0.0280796023316853"/>
                  <c:y val="0.180345480070805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</c:trendlineLbl>
          </c:trendline>
          <c:xVal>
            <c:numRef>
              <c:f>'HBS - Asp &amp; CC'!$O$140:$O$154</c:f>
              <c:numCache>
                <c:formatCode>General</c:formatCode>
                <c:ptCount val="15"/>
                <c:pt idx="0">
                  <c:v>0.301029995663981</c:v>
                </c:pt>
                <c:pt idx="1">
                  <c:v>0.602059991327962</c:v>
                </c:pt>
                <c:pt idx="2">
                  <c:v>0.602059991327962</c:v>
                </c:pt>
                <c:pt idx="3">
                  <c:v>0.301029995663981</c:v>
                </c:pt>
                <c:pt idx="4">
                  <c:v>1.70757017609793</c:v>
                </c:pt>
                <c:pt idx="5">
                  <c:v>1.14612803567823</c:v>
                </c:pt>
                <c:pt idx="6">
                  <c:v>1.43136376415898</c:v>
                </c:pt>
                <c:pt idx="7">
                  <c:v>0.602059991327962</c:v>
                </c:pt>
                <c:pt idx="8">
                  <c:v>0.301029995663981</c:v>
                </c:pt>
                <c:pt idx="9">
                  <c:v>0.301029995663981</c:v>
                </c:pt>
                <c:pt idx="10">
                  <c:v>0.778151250383643</c:v>
                </c:pt>
                <c:pt idx="11">
                  <c:v>0.301029995663981</c:v>
                </c:pt>
                <c:pt idx="12">
                  <c:v>0.778151250383643</c:v>
                </c:pt>
                <c:pt idx="13">
                  <c:v>0.301029995663981</c:v>
                </c:pt>
                <c:pt idx="14">
                  <c:v>0.477121254719662</c:v>
                </c:pt>
              </c:numCache>
            </c:numRef>
          </c:xVal>
          <c:yVal>
            <c:numRef>
              <c:f>'HBS - Asp &amp; CC'!$P$140:$P$154</c:f>
              <c:numCache>
                <c:formatCode>General</c:formatCode>
                <c:ptCount val="15"/>
                <c:pt idx="0">
                  <c:v>0.301029995663981</c:v>
                </c:pt>
                <c:pt idx="1">
                  <c:v>0.477121254719662</c:v>
                </c:pt>
                <c:pt idx="2">
                  <c:v>0.477121254719662</c:v>
                </c:pt>
                <c:pt idx="3">
                  <c:v>0.301029995663981</c:v>
                </c:pt>
                <c:pt idx="4">
                  <c:v>1.72427586960078</c:v>
                </c:pt>
                <c:pt idx="5">
                  <c:v>1.39794000867203</c:v>
                </c:pt>
                <c:pt idx="6">
                  <c:v>2.03742649794062</c:v>
                </c:pt>
                <c:pt idx="7">
                  <c:v>0.477121254719662</c:v>
                </c:pt>
                <c:pt idx="8">
                  <c:v>0.301029995663981</c:v>
                </c:pt>
                <c:pt idx="9">
                  <c:v>0.301029995663981</c:v>
                </c:pt>
                <c:pt idx="10">
                  <c:v>0.698970004336018</c:v>
                </c:pt>
                <c:pt idx="11">
                  <c:v>0.301029995663981</c:v>
                </c:pt>
                <c:pt idx="12">
                  <c:v>0.477121254719662</c:v>
                </c:pt>
                <c:pt idx="13">
                  <c:v>0.301029995663981</c:v>
                </c:pt>
                <c:pt idx="14">
                  <c:v>0.903089986991943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EB6-4276-BF74-0909D94A86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836744"/>
        <c:axId val="2109830952"/>
      </c:scatterChart>
      <c:valAx>
        <c:axId val="2109836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Artificial</a:t>
                </a:r>
                <a:r>
                  <a:rPr lang="en-US" baseline="0" dirty="0"/>
                  <a:t> pitfall </a:t>
                </a:r>
                <a:r>
                  <a:rPr lang="en-US" baseline="0" dirty="0" smtClean="0"/>
                  <a:t>traps (inverts / trap)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9830952"/>
        <c:crosses val="autoZero"/>
        <c:crossBetween val="midCat"/>
      </c:valAx>
      <c:valAx>
        <c:axId val="210983095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/>
                  <a:t>Natural</a:t>
                </a:r>
                <a:r>
                  <a:rPr lang="en-US" baseline="0" dirty="0"/>
                  <a:t> pitfall </a:t>
                </a:r>
                <a:r>
                  <a:rPr lang="en-US" baseline="0" dirty="0" smtClean="0"/>
                  <a:t>traps (inverts / trap)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09836744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11592300962"/>
          <c:y val="0.0513718527845235"/>
          <c:w val="0.868655074365705"/>
          <c:h val="0.92297715515402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Sheet1!$J$17</c:f>
              <c:strCache>
                <c:ptCount val="1"/>
                <c:pt idx="0">
                  <c:v>Solution 1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12"/>
            <c:spPr>
              <a:solidFill>
                <a:srgbClr val="FF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Sheet1!$K$16:$O$16</c:f>
              <c:numCache>
                <c:formatCode>General</c:formatCode>
                <c:ptCount val="5"/>
                <c:pt idx="0">
                  <c:v>15.0</c:v>
                </c:pt>
                <c:pt idx="1">
                  <c:v>30.0</c:v>
                </c:pt>
                <c:pt idx="2">
                  <c:v>45.0</c:v>
                </c:pt>
                <c:pt idx="3">
                  <c:v>60.0</c:v>
                </c:pt>
                <c:pt idx="4">
                  <c:v>75.0</c:v>
                </c:pt>
              </c:numCache>
            </c:numRef>
          </c:xVal>
          <c:yVal>
            <c:numRef>
              <c:f>Sheet1!$K$17:$O$17</c:f>
              <c:numCache>
                <c:formatCode>General</c:formatCode>
                <c:ptCount val="5"/>
                <c:pt idx="0">
                  <c:v>4.794999999999999</c:v>
                </c:pt>
                <c:pt idx="1">
                  <c:v>15.0</c:v>
                </c:pt>
                <c:pt idx="2">
                  <c:v>18.0</c:v>
                </c:pt>
                <c:pt idx="3">
                  <c:v>25.0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61F-48D9-8459-E408109B46FC}"/>
            </c:ext>
          </c:extLst>
        </c:ser>
        <c:ser>
          <c:idx val="1"/>
          <c:order val="1"/>
          <c:tx>
            <c:strRef>
              <c:f>Sheet1!$J$18</c:f>
              <c:strCache>
                <c:ptCount val="1"/>
                <c:pt idx="0">
                  <c:v>Solution 2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>
                  <a:lumMod val="65000"/>
                  <a:lumOff val="35000"/>
                </a:schemeClr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Sheet1!$K$16:$O$16</c:f>
              <c:numCache>
                <c:formatCode>General</c:formatCode>
                <c:ptCount val="5"/>
                <c:pt idx="0">
                  <c:v>15.0</c:v>
                </c:pt>
                <c:pt idx="1">
                  <c:v>30.0</c:v>
                </c:pt>
                <c:pt idx="2">
                  <c:v>45.0</c:v>
                </c:pt>
                <c:pt idx="3">
                  <c:v>60.0</c:v>
                </c:pt>
                <c:pt idx="4">
                  <c:v>75.0</c:v>
                </c:pt>
              </c:numCache>
            </c:numRef>
          </c:xVal>
          <c:yVal>
            <c:numRef>
              <c:f>Sheet1!$K$18:$O$18</c:f>
              <c:numCache>
                <c:formatCode>General</c:formatCode>
                <c:ptCount val="5"/>
                <c:pt idx="0">
                  <c:v>1.16</c:v>
                </c:pt>
                <c:pt idx="1">
                  <c:v>-0.52</c:v>
                </c:pt>
                <c:pt idx="2">
                  <c:v>1.05</c:v>
                </c:pt>
                <c:pt idx="3">
                  <c:v>-0.05</c:v>
                </c:pt>
                <c:pt idx="4">
                  <c:v>0.89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61F-48D9-8459-E408109B46FC}"/>
            </c:ext>
          </c:extLst>
        </c:ser>
        <c:ser>
          <c:idx val="2"/>
          <c:order val="2"/>
          <c:tx>
            <c:strRef>
              <c:f>Sheet1!$J$19</c:f>
              <c:strCache>
                <c:ptCount val="1"/>
                <c:pt idx="0">
                  <c:v>Solution 3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triangle"/>
            <c:size val="12"/>
            <c:spPr>
              <a:solidFill>
                <a:srgbClr val="00B0F0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Sheet1!$K$16:$O$16</c:f>
              <c:numCache>
                <c:formatCode>General</c:formatCode>
                <c:ptCount val="5"/>
                <c:pt idx="0">
                  <c:v>15.0</c:v>
                </c:pt>
                <c:pt idx="1">
                  <c:v>30.0</c:v>
                </c:pt>
                <c:pt idx="2">
                  <c:v>45.0</c:v>
                </c:pt>
                <c:pt idx="3">
                  <c:v>60.0</c:v>
                </c:pt>
                <c:pt idx="4">
                  <c:v>75.0</c:v>
                </c:pt>
              </c:numCache>
            </c:numRef>
          </c:xVal>
          <c:yVal>
            <c:numRef>
              <c:f>Sheet1!$K$19:$O$19</c:f>
              <c:numCache>
                <c:formatCode>General</c:formatCode>
                <c:ptCount val="5"/>
                <c:pt idx="0">
                  <c:v>-3.015</c:v>
                </c:pt>
                <c:pt idx="1">
                  <c:v>-5.733333333333334</c:v>
                </c:pt>
                <c:pt idx="2">
                  <c:v>-8.165</c:v>
                </c:pt>
                <c:pt idx="3">
                  <c:v>-10.38</c:v>
                </c:pt>
                <c:pt idx="4">
                  <c:v>-12.83166666666667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661F-48D9-8459-E408109B4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9775112"/>
        <c:axId val="2109766920"/>
      </c:scatterChart>
      <c:valAx>
        <c:axId val="21097751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(mins)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766920"/>
        <c:crosses val="autoZero"/>
        <c:crossBetween val="midCat"/>
      </c:valAx>
      <c:valAx>
        <c:axId val="21097669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%</a:t>
                </a:r>
                <a:r>
                  <a:rPr lang="en-US" sz="1800" baseline="0"/>
                  <a:t> change in cell mass (g)</a:t>
                </a:r>
                <a:endParaRPr lang="en-US" sz="18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977511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4144094488189"/>
          <c:y val="0.0792818606007582"/>
          <c:w val="0.16807595710019"/>
          <c:h val="0.31830850962906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/>
              <a:t>Figure</a:t>
            </a:r>
            <a:r>
              <a:rPr lang="en-US" sz="2000" baseline="0"/>
              <a:t> 2: The effect of solutions on change in mass.</a:t>
            </a:r>
            <a:endParaRPr lang="en-US" sz="200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99746521410851"/>
          <c:y val="0.141467074078427"/>
          <c:w val="0.873465046321264"/>
          <c:h val="0.7008810279312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Sheet1!$J$26</c:f>
              <c:strCache>
                <c:ptCount val="1"/>
                <c:pt idx="0">
                  <c:v>Solution 1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rgbClr val="FF000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Sheet1!$K$30:$O$30</c:f>
                <c:numCache>
                  <c:formatCode>General</c:formatCode>
                  <c:ptCount val="5"/>
                  <c:pt idx="0">
                    <c:v>0.884392446824373</c:v>
                  </c:pt>
                  <c:pt idx="1">
                    <c:v>1.419290902763301</c:v>
                  </c:pt>
                  <c:pt idx="2">
                    <c:v>1.72903055689213</c:v>
                  </c:pt>
                  <c:pt idx="3">
                    <c:v>1.974521883055914</c:v>
                  </c:pt>
                  <c:pt idx="4">
                    <c:v>2.087116831101378</c:v>
                  </c:pt>
                </c:numCache>
              </c:numRef>
            </c:plus>
            <c:minus>
              <c:numRef>
                <c:f>Sheet1!$K$30:$O$30</c:f>
                <c:numCache>
                  <c:formatCode>General</c:formatCode>
                  <c:ptCount val="5"/>
                  <c:pt idx="0">
                    <c:v>0.884392446824373</c:v>
                  </c:pt>
                  <c:pt idx="1">
                    <c:v>1.419290902763301</c:v>
                  </c:pt>
                  <c:pt idx="2">
                    <c:v>1.72903055689213</c:v>
                  </c:pt>
                  <c:pt idx="3">
                    <c:v>1.974521883055914</c:v>
                  </c:pt>
                  <c:pt idx="4">
                    <c:v>2.087116831101378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Sheet1!$K$25:$O$25</c:f>
              <c:numCache>
                <c:formatCode>General</c:formatCode>
                <c:ptCount val="5"/>
                <c:pt idx="0">
                  <c:v>15.0</c:v>
                </c:pt>
                <c:pt idx="1">
                  <c:v>30.0</c:v>
                </c:pt>
                <c:pt idx="2">
                  <c:v>45.0</c:v>
                </c:pt>
                <c:pt idx="3">
                  <c:v>60.0</c:v>
                </c:pt>
                <c:pt idx="4">
                  <c:v>75.0</c:v>
                </c:pt>
              </c:numCache>
            </c:numRef>
          </c:xVal>
          <c:yVal>
            <c:numRef>
              <c:f>Sheet1!$K$26:$O$26</c:f>
              <c:numCache>
                <c:formatCode>General</c:formatCode>
                <c:ptCount val="5"/>
                <c:pt idx="0">
                  <c:v>4.794999999999999</c:v>
                </c:pt>
                <c:pt idx="1">
                  <c:v>8.786666666666668</c:v>
                </c:pt>
                <c:pt idx="2">
                  <c:v>11.74333333333333</c:v>
                </c:pt>
                <c:pt idx="3">
                  <c:v>13.94166666666667</c:v>
                </c:pt>
                <c:pt idx="4">
                  <c:v>15.54833333333333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023-44C5-B43C-FA076ACCFE2A}"/>
            </c:ext>
          </c:extLst>
        </c:ser>
        <c:ser>
          <c:idx val="1"/>
          <c:order val="1"/>
          <c:tx>
            <c:strRef>
              <c:f>Sheet1!$J$27</c:f>
              <c:strCache>
                <c:ptCount val="1"/>
                <c:pt idx="0">
                  <c:v>Solution 2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square"/>
            <c:size val="12"/>
            <c:spPr>
              <a:solidFill>
                <a:schemeClr val="tx1"/>
              </a:solidFill>
              <a:ln w="9525">
                <a:solidFill>
                  <a:schemeClr val="accent2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Sheet1!$K$31:$O$31</c:f>
                <c:numCache>
                  <c:formatCode>General</c:formatCode>
                  <c:ptCount val="5"/>
                  <c:pt idx="0">
                    <c:v>1.505058138411935</c:v>
                  </c:pt>
                  <c:pt idx="1">
                    <c:v>0.501853232197091</c:v>
                  </c:pt>
                  <c:pt idx="2">
                    <c:v>0.835791042466158</c:v>
                  </c:pt>
                  <c:pt idx="3">
                    <c:v>0.990590732845811</c:v>
                  </c:pt>
                  <c:pt idx="4">
                    <c:v>1.163213938476782</c:v>
                  </c:pt>
                </c:numCache>
              </c:numRef>
            </c:plus>
            <c:minus>
              <c:numRef>
                <c:f>Sheet1!$K$31:$O$31</c:f>
                <c:numCache>
                  <c:formatCode>General</c:formatCode>
                  <c:ptCount val="5"/>
                  <c:pt idx="0">
                    <c:v>1.505058138411935</c:v>
                  </c:pt>
                  <c:pt idx="1">
                    <c:v>0.501853232197091</c:v>
                  </c:pt>
                  <c:pt idx="2">
                    <c:v>0.835791042466158</c:v>
                  </c:pt>
                  <c:pt idx="3">
                    <c:v>0.990590732845811</c:v>
                  </c:pt>
                  <c:pt idx="4">
                    <c:v>1.163213938476782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Sheet1!$K$25:$O$25</c:f>
              <c:numCache>
                <c:formatCode>General</c:formatCode>
                <c:ptCount val="5"/>
                <c:pt idx="0">
                  <c:v>15.0</c:v>
                </c:pt>
                <c:pt idx="1">
                  <c:v>30.0</c:v>
                </c:pt>
                <c:pt idx="2">
                  <c:v>45.0</c:v>
                </c:pt>
                <c:pt idx="3">
                  <c:v>60.0</c:v>
                </c:pt>
                <c:pt idx="4">
                  <c:v>75.0</c:v>
                </c:pt>
              </c:numCache>
            </c:numRef>
          </c:xVal>
          <c:yVal>
            <c:numRef>
              <c:f>Sheet1!$K$27:$O$27</c:f>
              <c:numCache>
                <c:formatCode>General</c:formatCode>
                <c:ptCount val="5"/>
                <c:pt idx="0">
                  <c:v>2.16</c:v>
                </c:pt>
                <c:pt idx="1">
                  <c:v>5.428333333333334</c:v>
                </c:pt>
                <c:pt idx="2">
                  <c:v>7.723333333333334</c:v>
                </c:pt>
                <c:pt idx="3">
                  <c:v>9.575000000000002</c:v>
                </c:pt>
                <c:pt idx="4">
                  <c:v>11.27333333333333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023-44C5-B43C-FA076ACCF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40213960"/>
        <c:axId val="2040220328"/>
      </c:scatterChart>
      <c:valAx>
        <c:axId val="204021396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220328"/>
        <c:crosses val="autoZero"/>
        <c:crossBetween val="midCat"/>
      </c:valAx>
      <c:valAx>
        <c:axId val="204022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%</a:t>
                </a:r>
                <a:r>
                  <a:rPr lang="en-US" sz="1800" baseline="0"/>
                  <a:t> change in mass (g)</a:t>
                </a:r>
                <a:endParaRPr lang="en-US" sz="180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021396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Figure 3: The correlation between</a:t>
            </a:r>
            <a:r>
              <a:rPr lang="en-US" sz="2000" baseline="0"/>
              <a:t> natural and artificial pitfall traps in the capture of invertebrates</a:t>
            </a:r>
            <a:endParaRPr lang="en-US" sz="2000"/>
          </a:p>
        </c:rich>
      </c:tx>
      <c:layout>
        <c:manualLayout>
          <c:xMode val="edge"/>
          <c:yMode val="edge"/>
          <c:x val="0.101187015503876"/>
          <c:y val="0.0132890365448505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38513436183849"/>
          <c:y val="0.154588118345672"/>
          <c:w val="0.744505737654886"/>
          <c:h val="0.645942745528902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2"/>
            <c:spPr>
              <a:solidFill>
                <a:schemeClr val="accent6">
                  <a:lumMod val="50000"/>
                </a:schemeClr>
              </a:solidFill>
            </c:spPr>
          </c:marker>
          <c:trendline>
            <c:trendlineType val="linear"/>
            <c:dispRSqr val="1"/>
            <c:dispEq val="0"/>
            <c:trendlineLbl>
              <c:layout>
                <c:manualLayout>
                  <c:x val="-0.204050524934383"/>
                  <c:y val="-0.0532786526684164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0" i="0" u="none" strike="noStrike" baseline="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</a:defRPr>
                  </a:pPr>
                  <a:endParaRPr lang="en-US"/>
                </a:p>
              </c:txPr>
            </c:trendlineLbl>
          </c:trendline>
          <c:xVal>
            <c:numRef>
              <c:f>'HBS - Asp &amp; CC'!$O$140:$O$154</c:f>
              <c:numCache>
                <c:formatCode>General</c:formatCode>
                <c:ptCount val="15"/>
                <c:pt idx="0">
                  <c:v>0.301029995663981</c:v>
                </c:pt>
                <c:pt idx="1">
                  <c:v>0.602059991327962</c:v>
                </c:pt>
                <c:pt idx="2">
                  <c:v>0.602059991327962</c:v>
                </c:pt>
                <c:pt idx="3">
                  <c:v>0.301029995663981</c:v>
                </c:pt>
                <c:pt idx="4">
                  <c:v>1.70757017609793</c:v>
                </c:pt>
                <c:pt idx="5">
                  <c:v>1.14612803567823</c:v>
                </c:pt>
                <c:pt idx="6">
                  <c:v>1.43136376415898</c:v>
                </c:pt>
                <c:pt idx="7">
                  <c:v>0.602059991327962</c:v>
                </c:pt>
                <c:pt idx="8">
                  <c:v>0.301029995663981</c:v>
                </c:pt>
                <c:pt idx="9">
                  <c:v>0.301029995663981</c:v>
                </c:pt>
                <c:pt idx="10">
                  <c:v>0.778151250383643</c:v>
                </c:pt>
                <c:pt idx="11">
                  <c:v>0.301029995663981</c:v>
                </c:pt>
                <c:pt idx="12">
                  <c:v>0.778151250383643</c:v>
                </c:pt>
                <c:pt idx="13">
                  <c:v>0.301029995663981</c:v>
                </c:pt>
                <c:pt idx="14">
                  <c:v>0.477121254719662</c:v>
                </c:pt>
              </c:numCache>
            </c:numRef>
          </c:xVal>
          <c:yVal>
            <c:numRef>
              <c:f>'HBS - Asp &amp; CC'!$P$140:$P$154</c:f>
              <c:numCache>
                <c:formatCode>General</c:formatCode>
                <c:ptCount val="15"/>
                <c:pt idx="0">
                  <c:v>0.301029995663981</c:v>
                </c:pt>
                <c:pt idx="1">
                  <c:v>0.477121254719662</c:v>
                </c:pt>
                <c:pt idx="2">
                  <c:v>0.477121254719662</c:v>
                </c:pt>
                <c:pt idx="3">
                  <c:v>0.301029995663981</c:v>
                </c:pt>
                <c:pt idx="4">
                  <c:v>1.72427586960078</c:v>
                </c:pt>
                <c:pt idx="5">
                  <c:v>1.39794000867203</c:v>
                </c:pt>
                <c:pt idx="6">
                  <c:v>2.03742649794062</c:v>
                </c:pt>
                <c:pt idx="7">
                  <c:v>0.477121254719662</c:v>
                </c:pt>
                <c:pt idx="8">
                  <c:v>0.301029995663981</c:v>
                </c:pt>
                <c:pt idx="9">
                  <c:v>0.301029995663981</c:v>
                </c:pt>
                <c:pt idx="10">
                  <c:v>0.698970004336018</c:v>
                </c:pt>
                <c:pt idx="11">
                  <c:v>0.301029995663981</c:v>
                </c:pt>
                <c:pt idx="12">
                  <c:v>0.477121254719662</c:v>
                </c:pt>
                <c:pt idx="13">
                  <c:v>0.301029995663981</c:v>
                </c:pt>
                <c:pt idx="14">
                  <c:v>0.903089986991943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828-4A5C-8C1A-CE93B5A930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1024456"/>
        <c:axId val="2111096680"/>
      </c:scatterChart>
      <c:valAx>
        <c:axId val="2111024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Artificial</a:t>
                </a:r>
                <a:r>
                  <a:rPr lang="en-US" sz="1800" baseline="0"/>
                  <a:t> pitfall traps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1096680"/>
        <c:crosses val="autoZero"/>
        <c:crossBetween val="midCat"/>
      </c:valAx>
      <c:valAx>
        <c:axId val="21110966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Natural</a:t>
                </a:r>
                <a:r>
                  <a:rPr lang="en-US" sz="1800" baseline="0"/>
                  <a:t> pitfall traps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1024456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The</a:t>
            </a:r>
            <a:r>
              <a:rPr lang="en-US" sz="2000" baseline="0"/>
              <a:t> correlation between pitcher clump size and spider capture rate per pitcher</a:t>
            </a:r>
            <a:endParaRPr lang="en-US" sz="2000"/>
          </a:p>
        </c:rich>
      </c:tx>
      <c:layout>
        <c:manualLayout>
          <c:xMode val="edge"/>
          <c:yMode val="edge"/>
          <c:x val="0.167682300581992"/>
          <c:y val="0.037688442211055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7164502164502"/>
          <c:y val="0.189816701234024"/>
          <c:w val="0.745671677403961"/>
          <c:h val="0.66888356612766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diamond"/>
            <c:size val="10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25400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0"/>
            <c:trendlineLbl>
              <c:layout>
                <c:manualLayout>
                  <c:x val="-0.0324869518102978"/>
                  <c:y val="0.019070402165599"/>
                </c:manualLayout>
              </c:layout>
              <c:numFmt formatCode="General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800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</c:trendlineLbl>
          </c:trendline>
          <c:xVal>
            <c:numRef>
              <c:f>Clumping!$CC$4:$CC$110</c:f>
              <c:numCache>
                <c:formatCode>General</c:formatCode>
                <c:ptCount val="107"/>
                <c:pt idx="0">
                  <c:v>2.086359830674748</c:v>
                </c:pt>
                <c:pt idx="1">
                  <c:v>1.255272505103306</c:v>
                </c:pt>
                <c:pt idx="2">
                  <c:v>0.845098040014257</c:v>
                </c:pt>
                <c:pt idx="3">
                  <c:v>1.361727836017593</c:v>
                </c:pt>
                <c:pt idx="4">
                  <c:v>1.477121254719662</c:v>
                </c:pt>
                <c:pt idx="5">
                  <c:v>1.505149978319906</c:v>
                </c:pt>
                <c:pt idx="6">
                  <c:v>0.845098040014257</c:v>
                </c:pt>
                <c:pt idx="7">
                  <c:v>1.079181246047625</c:v>
                </c:pt>
                <c:pt idx="8">
                  <c:v>1.462397997898956</c:v>
                </c:pt>
                <c:pt idx="9">
                  <c:v>1.740362689494244</c:v>
                </c:pt>
                <c:pt idx="10">
                  <c:v>1.342422680822206</c:v>
                </c:pt>
                <c:pt idx="11">
                  <c:v>1.778151250383644</c:v>
                </c:pt>
                <c:pt idx="12">
                  <c:v>1.6232492903979</c:v>
                </c:pt>
                <c:pt idx="13">
                  <c:v>1.462397997898956</c:v>
                </c:pt>
                <c:pt idx="14">
                  <c:v>0.602059991327962</c:v>
                </c:pt>
                <c:pt idx="15">
                  <c:v>1.602059991327962</c:v>
                </c:pt>
                <c:pt idx="16">
                  <c:v>1.342422680822206</c:v>
                </c:pt>
                <c:pt idx="17">
                  <c:v>1.612783856719736</c:v>
                </c:pt>
                <c:pt idx="18">
                  <c:v>1.6232492903979</c:v>
                </c:pt>
                <c:pt idx="19">
                  <c:v>1.04139268515822</c:v>
                </c:pt>
                <c:pt idx="20">
                  <c:v>1.17609125905568</c:v>
                </c:pt>
                <c:pt idx="21">
                  <c:v>1.20411998265592</c:v>
                </c:pt>
                <c:pt idx="22">
                  <c:v>1.36172783601759</c:v>
                </c:pt>
                <c:pt idx="23">
                  <c:v>1.36172783601759</c:v>
                </c:pt>
                <c:pt idx="24">
                  <c:v>1.41497334797081</c:v>
                </c:pt>
                <c:pt idx="25">
                  <c:v>1.5051499783199</c:v>
                </c:pt>
                <c:pt idx="26">
                  <c:v>1.60205999132796</c:v>
                </c:pt>
                <c:pt idx="27">
                  <c:v>1.65321251377534</c:v>
                </c:pt>
                <c:pt idx="28">
                  <c:v>1.65321251377534</c:v>
                </c:pt>
                <c:pt idx="29">
                  <c:v>1.69019608002851</c:v>
                </c:pt>
                <c:pt idx="30">
                  <c:v>1.70757017609793</c:v>
                </c:pt>
                <c:pt idx="31">
                  <c:v>1.74036268949424</c:v>
                </c:pt>
                <c:pt idx="32">
                  <c:v>1.81954393554186</c:v>
                </c:pt>
                <c:pt idx="33">
                  <c:v>1.84509804001425</c:v>
                </c:pt>
                <c:pt idx="34">
                  <c:v>1.95424250943932</c:v>
                </c:pt>
                <c:pt idx="35">
                  <c:v>1.95424250943932</c:v>
                </c:pt>
                <c:pt idx="36">
                  <c:v>1.98677173426624</c:v>
                </c:pt>
                <c:pt idx="37">
                  <c:v>1.98677173426624</c:v>
                </c:pt>
                <c:pt idx="38">
                  <c:v>2.307496037913209</c:v>
                </c:pt>
                <c:pt idx="39">
                  <c:v>0.602059991327962</c:v>
                </c:pt>
                <c:pt idx="40">
                  <c:v>0.698970004336018</c:v>
                </c:pt>
                <c:pt idx="41">
                  <c:v>0.845098040014256</c:v>
                </c:pt>
                <c:pt idx="42">
                  <c:v>0.954242509439324</c:v>
                </c:pt>
                <c:pt idx="43">
                  <c:v>1.04139268515822</c:v>
                </c:pt>
                <c:pt idx="44">
                  <c:v>1.11394335230683</c:v>
                </c:pt>
                <c:pt idx="45">
                  <c:v>1.14612803567823</c:v>
                </c:pt>
                <c:pt idx="46">
                  <c:v>1.17609125905568</c:v>
                </c:pt>
                <c:pt idx="47">
                  <c:v>1.20411998265592</c:v>
                </c:pt>
                <c:pt idx="48">
                  <c:v>1.23044892137827</c:v>
                </c:pt>
                <c:pt idx="49">
                  <c:v>1.2552725051033</c:v>
                </c:pt>
                <c:pt idx="50">
                  <c:v>1.3424226808222</c:v>
                </c:pt>
                <c:pt idx="51">
                  <c:v>1.36172783601759</c:v>
                </c:pt>
                <c:pt idx="52">
                  <c:v>1.41497334797081</c:v>
                </c:pt>
                <c:pt idx="53">
                  <c:v>1.44715803134221</c:v>
                </c:pt>
                <c:pt idx="54">
                  <c:v>1.46239799789895</c:v>
                </c:pt>
                <c:pt idx="55">
                  <c:v>1.51851393987788</c:v>
                </c:pt>
                <c:pt idx="56">
                  <c:v>1.55630250076728</c:v>
                </c:pt>
                <c:pt idx="57">
                  <c:v>1.56820172406699</c:v>
                </c:pt>
                <c:pt idx="58">
                  <c:v>1.57978359661681</c:v>
                </c:pt>
                <c:pt idx="59">
                  <c:v>1.59106460702649</c:v>
                </c:pt>
                <c:pt idx="60">
                  <c:v>1.60205999132796</c:v>
                </c:pt>
                <c:pt idx="61">
                  <c:v>1.63346845557958</c:v>
                </c:pt>
                <c:pt idx="62">
                  <c:v>1.64345267648618</c:v>
                </c:pt>
                <c:pt idx="63">
                  <c:v>1.65321251377534</c:v>
                </c:pt>
                <c:pt idx="64">
                  <c:v>1.66275783168157</c:v>
                </c:pt>
                <c:pt idx="65">
                  <c:v>1.68124123737558</c:v>
                </c:pt>
                <c:pt idx="66">
                  <c:v>1.69019608002851</c:v>
                </c:pt>
                <c:pt idx="67">
                  <c:v>1.70757017609793</c:v>
                </c:pt>
                <c:pt idx="68">
                  <c:v>1.71600334363479</c:v>
                </c:pt>
                <c:pt idx="69">
                  <c:v>1.72427586960078</c:v>
                </c:pt>
                <c:pt idx="70">
                  <c:v>1.73239375982296</c:v>
                </c:pt>
                <c:pt idx="71">
                  <c:v>1.80617997398388</c:v>
                </c:pt>
                <c:pt idx="72">
                  <c:v>1.81291335664285</c:v>
                </c:pt>
                <c:pt idx="73">
                  <c:v>1.82607480270082</c:v>
                </c:pt>
                <c:pt idx="74">
                  <c:v>1.84509804001425</c:v>
                </c:pt>
                <c:pt idx="75">
                  <c:v>1.88081359228079</c:v>
                </c:pt>
                <c:pt idx="76">
                  <c:v>1.88649072517248</c:v>
                </c:pt>
                <c:pt idx="77">
                  <c:v>1.89762709129044</c:v>
                </c:pt>
                <c:pt idx="78">
                  <c:v>1.90848501887864</c:v>
                </c:pt>
                <c:pt idx="79">
                  <c:v>1.94939000664491</c:v>
                </c:pt>
                <c:pt idx="80">
                  <c:v>1.98227123303956</c:v>
                </c:pt>
                <c:pt idx="81">
                  <c:v>1.99122607569249</c:v>
                </c:pt>
                <c:pt idx="82">
                  <c:v>2.0</c:v>
                </c:pt>
                <c:pt idx="83">
                  <c:v>2.02530586526477</c:v>
                </c:pt>
                <c:pt idx="84">
                  <c:v>2.07188200730612</c:v>
                </c:pt>
                <c:pt idx="85">
                  <c:v>2.10720996964786</c:v>
                </c:pt>
                <c:pt idx="86">
                  <c:v>2.12385164096708</c:v>
                </c:pt>
                <c:pt idx="87">
                  <c:v>2.16136800223497</c:v>
                </c:pt>
                <c:pt idx="88">
                  <c:v>2.20139712432045</c:v>
                </c:pt>
                <c:pt idx="89">
                  <c:v>2.2405492482826</c:v>
                </c:pt>
                <c:pt idx="90">
                  <c:v>2.28103336724772</c:v>
                </c:pt>
                <c:pt idx="91">
                  <c:v>2.29003461136251</c:v>
                </c:pt>
                <c:pt idx="92">
                  <c:v>2.29225607135647</c:v>
                </c:pt>
                <c:pt idx="93">
                  <c:v>2.31597034545691</c:v>
                </c:pt>
                <c:pt idx="94">
                  <c:v>2.318063334962759</c:v>
                </c:pt>
                <c:pt idx="95">
                  <c:v>2.354108439147399</c:v>
                </c:pt>
                <c:pt idx="96">
                  <c:v>2.356025857193119</c:v>
                </c:pt>
                <c:pt idx="97">
                  <c:v>2.385606273598309</c:v>
                </c:pt>
                <c:pt idx="98">
                  <c:v>2.392696953259659</c:v>
                </c:pt>
                <c:pt idx="99">
                  <c:v>2.39967372148103</c:v>
                </c:pt>
                <c:pt idx="100">
                  <c:v>2.434568904034189</c:v>
                </c:pt>
                <c:pt idx="101">
                  <c:v>2.60097289568674</c:v>
                </c:pt>
                <c:pt idx="102">
                  <c:v>2.639486489268579</c:v>
                </c:pt>
                <c:pt idx="103">
                  <c:v>2.65417654187796</c:v>
                </c:pt>
                <c:pt idx="104">
                  <c:v>2.66275783168157</c:v>
                </c:pt>
                <c:pt idx="105">
                  <c:v>3.23299611039215</c:v>
                </c:pt>
                <c:pt idx="106">
                  <c:v>3.3729120029701</c:v>
                </c:pt>
              </c:numCache>
            </c:numRef>
          </c:xVal>
          <c:yVal>
            <c:numRef>
              <c:f>Clumping!$CD$4:$CD$110</c:f>
              <c:numCache>
                <c:formatCode>General</c:formatCode>
                <c:ptCount val="107"/>
                <c:pt idx="0">
                  <c:v>0.563704899684213</c:v>
                </c:pt>
                <c:pt idx="1">
                  <c:v>0.980224545965826</c:v>
                </c:pt>
                <c:pt idx="2">
                  <c:v>0.356207187108022</c:v>
                </c:pt>
                <c:pt idx="3">
                  <c:v>0.884258917830015</c:v>
                </c:pt>
                <c:pt idx="4">
                  <c:v>0.572125028540494</c:v>
                </c:pt>
                <c:pt idx="5">
                  <c:v>0.691886323727459</c:v>
                </c:pt>
                <c:pt idx="6">
                  <c:v>1.0</c:v>
                </c:pt>
                <c:pt idx="7">
                  <c:v>0.27894294565113</c:v>
                </c:pt>
                <c:pt idx="8">
                  <c:v>0.804221053875474</c:v>
                </c:pt>
                <c:pt idx="9">
                  <c:v>0.691878761780308</c:v>
                </c:pt>
                <c:pt idx="10">
                  <c:v>0.775756175782424</c:v>
                </c:pt>
                <c:pt idx="11">
                  <c:v>0.626461529673867</c:v>
                </c:pt>
                <c:pt idx="12">
                  <c:v>0.686242931936708</c:v>
                </c:pt>
                <c:pt idx="13">
                  <c:v>0.823387329841738</c:v>
                </c:pt>
                <c:pt idx="14">
                  <c:v>0.792481250360578</c:v>
                </c:pt>
                <c:pt idx="15">
                  <c:v>0.563705474127323</c:v>
                </c:pt>
                <c:pt idx="16">
                  <c:v>0.935079929023903</c:v>
                </c:pt>
                <c:pt idx="17">
                  <c:v>0.620045888873116</c:v>
                </c:pt>
                <c:pt idx="18">
                  <c:v>0.641548215248536</c:v>
                </c:pt>
                <c:pt idx="19">
                  <c:v>0.289064826317889</c:v>
                </c:pt>
                <c:pt idx="20">
                  <c:v>0.405683871082213</c:v>
                </c:pt>
                <c:pt idx="21">
                  <c:v>0.250000000000001</c:v>
                </c:pt>
                <c:pt idx="22">
                  <c:v>0.513296406116052</c:v>
                </c:pt>
                <c:pt idx="23">
                  <c:v>0.350379306422211</c:v>
                </c:pt>
                <c:pt idx="24">
                  <c:v>0.337194517058497</c:v>
                </c:pt>
                <c:pt idx="25">
                  <c:v>0.464385618977474</c:v>
                </c:pt>
                <c:pt idx="26">
                  <c:v>0.485719170690123</c:v>
                </c:pt>
                <c:pt idx="27">
                  <c:v>0.577204988159797</c:v>
                </c:pt>
                <c:pt idx="28">
                  <c:v>0.288602494079899</c:v>
                </c:pt>
                <c:pt idx="29">
                  <c:v>0.356207187108023</c:v>
                </c:pt>
                <c:pt idx="30">
                  <c:v>0.455706747093606</c:v>
                </c:pt>
                <c:pt idx="31">
                  <c:v>0.548300946233588</c:v>
                </c:pt>
                <c:pt idx="32">
                  <c:v>0.464455968062451</c:v>
                </c:pt>
                <c:pt idx="33">
                  <c:v>0.378825400698285</c:v>
                </c:pt>
                <c:pt idx="34">
                  <c:v>0.570012855071106</c:v>
                </c:pt>
                <c:pt idx="35">
                  <c:v>0.357667997170195</c:v>
                </c:pt>
                <c:pt idx="36">
                  <c:v>0.576879576002988</c:v>
                </c:pt>
                <c:pt idx="37">
                  <c:v>0.503329085446911</c:v>
                </c:pt>
                <c:pt idx="38">
                  <c:v>0.496697726386882</c:v>
                </c:pt>
                <c:pt idx="39">
                  <c:v>0.792481250360578</c:v>
                </c:pt>
                <c:pt idx="40">
                  <c:v>0.682606194485986</c:v>
                </c:pt>
                <c:pt idx="41">
                  <c:v>0.56457503405358</c:v>
                </c:pt>
                <c:pt idx="42">
                  <c:v>0.732486760358963</c:v>
                </c:pt>
                <c:pt idx="43">
                  <c:v>0.578129652635778</c:v>
                </c:pt>
                <c:pt idx="44">
                  <c:v>0.758654412959303</c:v>
                </c:pt>
                <c:pt idx="45">
                  <c:v>0.678939198902997</c:v>
                </c:pt>
                <c:pt idx="46">
                  <c:v>0.661641895892029</c:v>
                </c:pt>
                <c:pt idx="47">
                  <c:v>0.500000000000002</c:v>
                </c:pt>
                <c:pt idx="48">
                  <c:v>0.489301084236453</c:v>
                </c:pt>
                <c:pt idx="49">
                  <c:v>0.719437399704397</c:v>
                </c:pt>
                <c:pt idx="50">
                  <c:v>0.355418052403165</c:v>
                </c:pt>
                <c:pt idx="51">
                  <c:v>0.442129458915008</c:v>
                </c:pt>
                <c:pt idx="52">
                  <c:v>0.549940570611861</c:v>
                </c:pt>
                <c:pt idx="53">
                  <c:v>0.482994938491781</c:v>
                </c:pt>
                <c:pt idx="54">
                  <c:v>0.32625951034202</c:v>
                </c:pt>
                <c:pt idx="55">
                  <c:v>0.314202749273433</c:v>
                </c:pt>
                <c:pt idx="56">
                  <c:v>0.386852807234543</c:v>
                </c:pt>
                <c:pt idx="57">
                  <c:v>0.30424737289683</c:v>
                </c:pt>
                <c:pt idx="58">
                  <c:v>0.381102824853547</c:v>
                </c:pt>
                <c:pt idx="59">
                  <c:v>0.378400719033742</c:v>
                </c:pt>
                <c:pt idx="60">
                  <c:v>0.375803649418215</c:v>
                </c:pt>
                <c:pt idx="61">
                  <c:v>0.292090889842358</c:v>
                </c:pt>
                <c:pt idx="62">
                  <c:v>0.290316393983295</c:v>
                </c:pt>
                <c:pt idx="63">
                  <c:v>0.511185363631417</c:v>
                </c:pt>
                <c:pt idx="64">
                  <c:v>0.508250825172537</c:v>
                </c:pt>
                <c:pt idx="65">
                  <c:v>0.358104463502084</c:v>
                </c:pt>
                <c:pt idx="66">
                  <c:v>0.28228751702679</c:v>
                </c:pt>
                <c:pt idx="67">
                  <c:v>0.455706747093606</c:v>
                </c:pt>
                <c:pt idx="68">
                  <c:v>0.407324383678344</c:v>
                </c:pt>
                <c:pt idx="69">
                  <c:v>0.276708189873428</c:v>
                </c:pt>
                <c:pt idx="70">
                  <c:v>0.347530685742882</c:v>
                </c:pt>
                <c:pt idx="71">
                  <c:v>0.26416041678686</c:v>
                </c:pt>
                <c:pt idx="72">
                  <c:v>0.332095292431876</c:v>
                </c:pt>
                <c:pt idx="73">
                  <c:v>0.329701713444322</c:v>
                </c:pt>
                <c:pt idx="74">
                  <c:v>0.258588565145285</c:v>
                </c:pt>
                <c:pt idx="75">
                  <c:v>0.253678119234068</c:v>
                </c:pt>
                <c:pt idx="76">
                  <c:v>0.370513353184979</c:v>
                </c:pt>
                <c:pt idx="77">
                  <c:v>0.317269917831192</c:v>
                </c:pt>
                <c:pt idx="78">
                  <c:v>0.565464876785729</c:v>
                </c:pt>
                <c:pt idx="79">
                  <c:v>0.489508259602535</c:v>
                </c:pt>
                <c:pt idx="80">
                  <c:v>0.303722306661727</c:v>
                </c:pt>
                <c:pt idx="81">
                  <c:v>0.23961179523713</c:v>
                </c:pt>
                <c:pt idx="82">
                  <c:v>0.389075625191821</c:v>
                </c:pt>
                <c:pt idx="83">
                  <c:v>0.550012406230406</c:v>
                </c:pt>
                <c:pt idx="84">
                  <c:v>0.230283989646698</c:v>
                </c:pt>
                <c:pt idx="85">
                  <c:v>0.226423214388737</c:v>
                </c:pt>
                <c:pt idx="86">
                  <c:v>0.470842680680209</c:v>
                </c:pt>
                <c:pt idx="87">
                  <c:v>0.278555058974409</c:v>
                </c:pt>
                <c:pt idx="88">
                  <c:v>0.473059891672062</c:v>
                </c:pt>
                <c:pt idx="89">
                  <c:v>0.268710893897756</c:v>
                </c:pt>
                <c:pt idx="90">
                  <c:v>0.488350310127601</c:v>
                </c:pt>
                <c:pt idx="91">
                  <c:v>0.339798903703322</c:v>
                </c:pt>
                <c:pt idx="92">
                  <c:v>0.262649535037194</c:v>
                </c:pt>
                <c:pt idx="93">
                  <c:v>0.335993615768912</c:v>
                </c:pt>
                <c:pt idx="94">
                  <c:v>0.205827531769026</c:v>
                </c:pt>
                <c:pt idx="95">
                  <c:v>0.358988577569659</c:v>
                </c:pt>
                <c:pt idx="96">
                  <c:v>0.296673316297447</c:v>
                </c:pt>
                <c:pt idx="97">
                  <c:v>0.252371901428583</c:v>
                </c:pt>
                <c:pt idx="98">
                  <c:v>0.353198945174794</c:v>
                </c:pt>
                <c:pt idx="99">
                  <c:v>0.532886445980497</c:v>
                </c:pt>
                <c:pt idx="100">
                  <c:v>0.391955433201378</c:v>
                </c:pt>
                <c:pt idx="101">
                  <c:v>0.231474919375889</c:v>
                </c:pt>
                <c:pt idx="102">
                  <c:v>0.434223869051071</c:v>
                </c:pt>
                <c:pt idx="103">
                  <c:v>0.318403100426887</c:v>
                </c:pt>
                <c:pt idx="104">
                  <c:v>0.317376980346938</c:v>
                </c:pt>
                <c:pt idx="105">
                  <c:v>0.37244708670864</c:v>
                </c:pt>
                <c:pt idx="106">
                  <c:v>0.372162838519931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414-4048-88CE-8C5E7E6861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1130488"/>
        <c:axId val="2111136568"/>
      </c:scatterChart>
      <c:valAx>
        <c:axId val="21111304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Spider capture rate per pitcher (spiders/pitcher</a:t>
                </a:r>
                <a:r>
                  <a:rPr lang="en-US" sz="1800" baseline="0"/>
                  <a:t> #)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11136568"/>
        <c:crosses val="autoZero"/>
        <c:crossBetween val="midCat"/>
      </c:valAx>
      <c:valAx>
        <c:axId val="211113656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Clump size (log of</a:t>
                </a:r>
                <a:r>
                  <a:rPr lang="en-US" sz="1800" baseline="0"/>
                  <a:t> pitcher #)</a:t>
                </a:r>
                <a:endParaRPr lang="en-US" sz="18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11130488"/>
        <c:crosses val="autoZero"/>
        <c:crossBetween val="midCat"/>
      </c:valAx>
      <c:spPr>
        <a:solidFill>
          <a:srgbClr val="FFFFFF"/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Figure 5: The seasonality in capture rate between artificial and natural pitfall traps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0940499040307102"/>
          <c:y val="0.215909487177699"/>
          <c:w val="0.89827255278311"/>
          <c:h val="0.631029131765969"/>
        </c:manualLayout>
      </c:layout>
      <c:lineChart>
        <c:grouping val="standard"/>
        <c:varyColors val="0"/>
        <c:ser>
          <c:idx val="0"/>
          <c:order val="0"/>
          <c:tx>
            <c:v>Pitfall Traps</c:v>
          </c:tx>
          <c:cat>
            <c:strRef>
              <c:f>Seasonality!$AJ$35:$AM$35</c:f>
              <c:strCache>
                <c:ptCount val="4"/>
                <c:pt idx="0">
                  <c:v>Early June</c:v>
                </c:pt>
                <c:pt idx="1">
                  <c:v>Late June</c:v>
                </c:pt>
                <c:pt idx="2">
                  <c:v>Early July</c:v>
                </c:pt>
                <c:pt idx="3">
                  <c:v>Late July</c:v>
                </c:pt>
              </c:strCache>
            </c:strRef>
          </c:cat>
          <c:val>
            <c:numRef>
              <c:f>Seasonality!$AJ$34:$AM$34</c:f>
              <c:numCache>
                <c:formatCode>General</c:formatCode>
                <c:ptCount val="4"/>
                <c:pt idx="0">
                  <c:v>1.4</c:v>
                </c:pt>
                <c:pt idx="1">
                  <c:v>1.3</c:v>
                </c:pt>
                <c:pt idx="2">
                  <c:v>1.0</c:v>
                </c:pt>
                <c:pt idx="3">
                  <c:v>1.1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A29-42F4-9099-F79278838248}"/>
            </c:ext>
          </c:extLst>
        </c:ser>
        <c:ser>
          <c:idx val="1"/>
          <c:order val="1"/>
          <c:tx>
            <c:v>Capture Composition</c:v>
          </c:tx>
          <c:cat>
            <c:strRef>
              <c:f>Seasonality!$AJ$35:$AM$35</c:f>
              <c:strCache>
                <c:ptCount val="4"/>
                <c:pt idx="0">
                  <c:v>Early June</c:v>
                </c:pt>
                <c:pt idx="1">
                  <c:v>Late June</c:v>
                </c:pt>
                <c:pt idx="2">
                  <c:v>Early July</c:v>
                </c:pt>
                <c:pt idx="3">
                  <c:v>Late July</c:v>
                </c:pt>
              </c:strCache>
            </c:strRef>
          </c:cat>
          <c:val>
            <c:numRef>
              <c:f>Seasonality!$AJ$36:$AM$36</c:f>
              <c:numCache>
                <c:formatCode>General</c:formatCode>
                <c:ptCount val="4"/>
                <c:pt idx="0">
                  <c:v>0.4</c:v>
                </c:pt>
                <c:pt idx="1">
                  <c:v>0.72</c:v>
                </c:pt>
                <c:pt idx="2">
                  <c:v>0.52</c:v>
                </c:pt>
                <c:pt idx="3">
                  <c:v>0.26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A29-42F4-9099-F79278838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197960"/>
        <c:axId val="2111201048"/>
      </c:lineChart>
      <c:catAx>
        <c:axId val="2111197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1201048"/>
        <c:crosses val="autoZero"/>
        <c:auto val="1"/>
        <c:lblAlgn val="ctr"/>
        <c:lblOffset val="100"/>
        <c:noMultiLvlLbl val="0"/>
      </c:catAx>
      <c:valAx>
        <c:axId val="21112010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1197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925654642007"/>
          <c:y val="0.368135692515849"/>
          <c:w val="0.300455235204856"/>
          <c:h val="0.148148495326973"/>
        </c:manualLayout>
      </c:layout>
      <c:overlay val="0"/>
      <c:txPr>
        <a:bodyPr/>
        <a:lstStyle/>
        <a:p>
          <a:pPr>
            <a:defRPr sz="1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/>
              <a:t>Figure</a:t>
            </a:r>
            <a:r>
              <a:rPr lang="en-US" sz="2000" baseline="0"/>
              <a:t> 6: Spiders captured vs. location</a:t>
            </a:r>
            <a:endParaRPr lang="en-US" sz="200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10416666666667"/>
          <c:y val="0.154123369981658"/>
          <c:w val="0.8875"/>
          <c:h val="0.6901673618406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'Family List'!$AX$132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solidFill>
                <a:prstClr val="black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'Family List'!$AY$134:$BB$134</c:f>
                <c:numCache>
                  <c:formatCode>General</c:formatCode>
                  <c:ptCount val="4"/>
                  <c:pt idx="0">
                    <c:v>2.948634</c:v>
                  </c:pt>
                  <c:pt idx="1">
                    <c:v>2.262987</c:v>
                  </c:pt>
                  <c:pt idx="2">
                    <c:v>4.409586</c:v>
                  </c:pt>
                  <c:pt idx="3">
                    <c:v>24.66441</c:v>
                  </c:pt>
                </c:numCache>
              </c:numRef>
            </c:plus>
            <c:minus>
              <c:numRef>
                <c:f>'Family List'!$AY$134:$BB$134</c:f>
                <c:numCache>
                  <c:formatCode>General</c:formatCode>
                  <c:ptCount val="4"/>
                  <c:pt idx="0">
                    <c:v>2.948634</c:v>
                  </c:pt>
                  <c:pt idx="1">
                    <c:v>2.262987</c:v>
                  </c:pt>
                  <c:pt idx="2">
                    <c:v>4.409586</c:v>
                  </c:pt>
                  <c:pt idx="3">
                    <c:v>24.66441</c:v>
                  </c:pt>
                </c:numCache>
              </c:numRef>
            </c:minus>
          </c:errBars>
          <c:cat>
            <c:strRef>
              <c:f>'Family List'!$AY$131:$BB$131</c:f>
              <c:strCache>
                <c:ptCount val="4"/>
                <c:pt idx="0">
                  <c:v>PT</c:v>
                </c:pt>
                <c:pt idx="1">
                  <c:v>SN/SB</c:v>
                </c:pt>
                <c:pt idx="2">
                  <c:v>CC</c:v>
                </c:pt>
                <c:pt idx="3">
                  <c:v>ASP</c:v>
                </c:pt>
              </c:strCache>
            </c:strRef>
          </c:cat>
          <c:val>
            <c:numRef>
              <c:f>'Family List'!$AY$132:$BB$132</c:f>
              <c:numCache>
                <c:formatCode>General</c:formatCode>
                <c:ptCount val="4"/>
                <c:pt idx="0">
                  <c:v>13.5</c:v>
                </c:pt>
                <c:pt idx="1">
                  <c:v>8.1</c:v>
                </c:pt>
                <c:pt idx="2">
                  <c:v>27.67</c:v>
                </c:pt>
                <c:pt idx="3">
                  <c:v>74.0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6F-440F-977F-5BEF080A831D}"/>
            </c:ext>
          </c:extLst>
        </c:ser>
        <c:ser>
          <c:idx val="1"/>
          <c:order val="1"/>
          <c:tx>
            <c:strRef>
              <c:f>'Family List'!$AX$133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'Family List'!$AY$135:$BB$135</c:f>
                <c:numCache>
                  <c:formatCode>General</c:formatCode>
                  <c:ptCount val="4"/>
                  <c:pt idx="0">
                    <c:v>2.211082999999999</c:v>
                  </c:pt>
                  <c:pt idx="1">
                    <c:v>1.622412</c:v>
                  </c:pt>
                  <c:pt idx="2">
                    <c:v>7.688374999999999</c:v>
                  </c:pt>
                  <c:pt idx="3">
                    <c:v>9.261629</c:v>
                  </c:pt>
                </c:numCache>
              </c:numRef>
            </c:plus>
            <c:minus>
              <c:numRef>
                <c:f>'Family List'!$AY$135:$BB$135</c:f>
                <c:numCache>
                  <c:formatCode>General</c:formatCode>
                  <c:ptCount val="4"/>
                  <c:pt idx="0">
                    <c:v>2.211082999999999</c:v>
                  </c:pt>
                  <c:pt idx="1">
                    <c:v>1.622412</c:v>
                  </c:pt>
                  <c:pt idx="2">
                    <c:v>7.688374999999999</c:v>
                  </c:pt>
                  <c:pt idx="3">
                    <c:v>9.261629</c:v>
                  </c:pt>
                </c:numCache>
              </c:numRef>
            </c:minus>
          </c:errBars>
          <c:cat>
            <c:strRef>
              <c:f>'Family List'!$AY$131:$BB$131</c:f>
              <c:strCache>
                <c:ptCount val="4"/>
                <c:pt idx="0">
                  <c:v>PT</c:v>
                </c:pt>
                <c:pt idx="1">
                  <c:v>SN/SB</c:v>
                </c:pt>
                <c:pt idx="2">
                  <c:v>CC</c:v>
                </c:pt>
                <c:pt idx="3">
                  <c:v>ASP</c:v>
                </c:pt>
              </c:strCache>
            </c:strRef>
          </c:cat>
          <c:val>
            <c:numRef>
              <c:f>'Family List'!$AY$133:$BB$133</c:f>
              <c:numCache>
                <c:formatCode>General</c:formatCode>
                <c:ptCount val="4"/>
                <c:pt idx="0">
                  <c:v>18.0</c:v>
                </c:pt>
                <c:pt idx="1">
                  <c:v>7.1</c:v>
                </c:pt>
                <c:pt idx="2">
                  <c:v>37.67</c:v>
                </c:pt>
                <c:pt idx="3">
                  <c:v>31.67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6F-440F-977F-5BEF080A8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1183512"/>
        <c:axId val="2111209512"/>
      </c:barChart>
      <c:catAx>
        <c:axId val="21111835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Location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1209512"/>
        <c:crosses val="autoZero"/>
        <c:auto val="1"/>
        <c:lblAlgn val="ctr"/>
        <c:lblOffset val="100"/>
        <c:noMultiLvlLbl val="0"/>
      </c:catAx>
      <c:valAx>
        <c:axId val="2111209512"/>
        <c:scaling>
          <c:orientation val="minMax"/>
          <c:max val="100.0"/>
        </c:scaling>
        <c:delete val="0"/>
        <c:axPos val="l"/>
        <c:title>
          <c:tx>
            <c:rich>
              <a:bodyPr/>
              <a:lstStyle/>
              <a:p>
                <a:pPr>
                  <a:defRPr sz="1800" b="0" i="0" u="none" strike="noStrike" baseline="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</a:defRPr>
                </a:pPr>
                <a:r>
                  <a:rPr lang="en-US" sz="1800"/>
                  <a:t>Mean Number of Spiders Captured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21111835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0303475688963"/>
          <c:y val="0.256952606815826"/>
          <c:w val="0.126418365046347"/>
          <c:h val="0.158177647365125"/>
        </c:manualLayout>
      </c:layout>
      <c:overlay val="0"/>
      <c:txPr>
        <a:bodyPr/>
        <a:lstStyle/>
        <a:p>
          <a:pPr>
            <a:defRPr sz="18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tags" Target="../tags/tag4.xml"/><Relationship Id="rId3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388492" y="859537"/>
            <a:ext cx="5555107" cy="1698498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379349" y="2543961"/>
            <a:ext cx="4761520" cy="2024991"/>
          </a:xfrm>
        </p:spPr>
        <p:txBody>
          <a:bodyPr/>
          <a:lstStyle>
            <a:lvl1pPr marL="0" indent="0">
              <a:buClr>
                <a:srgbClr val="FFFFFF"/>
              </a:buClr>
              <a:buFont typeface="Arial" pitchFamily="34" charset="0"/>
              <a:buChar char="•"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C12E05F6-85BE-4C76-B446-5F5C90B7D45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5B2B3-7EB2-419E-A00C-58AE42CDC4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FC3066-7C2A-4A0A-BD24-F5010326B0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D1405-E6C5-43A8-A919-2D687BC486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0A9F15-E288-45D1-A3B4-1906B9721D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6738F5-44D2-4708-8803-7D37BE5DDB5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6F9AF-00A2-45F7-AAC5-2B7B6F7700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D9C8-4B91-4EC3-A47D-DED7EE9B4B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6BF2F-242F-4B4E-80B1-00A50EF9192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AD070-F692-432D-AEFE-6BB9E38DB5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6E5D0-BE16-444C-B8C7-5CAC24ADE8F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>
            <a:shade val="8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0" y="-152400"/>
            <a:ext cx="10398265" cy="71553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9600" y="957601"/>
            <a:ext cx="7772400" cy="860425"/>
          </a:xfrm>
        </p:spPr>
        <p:txBody>
          <a:bodyPr anchor="b" anchorCtr="0"/>
          <a:lstStyle>
            <a:lvl1pPr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764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1"/>
            <a:ext cx="8610600" cy="4495800"/>
          </a:xfrm>
        </p:spPr>
        <p:txBody>
          <a:bodyPr>
            <a:normAutofit/>
          </a:bodyPr>
          <a:lstStyle>
            <a:lvl1pPr marL="173038" indent="-173038">
              <a:lnSpc>
                <a:spcPct val="100000"/>
              </a:lnSpc>
              <a:buClr>
                <a:schemeClr val="bg1"/>
              </a:buClr>
              <a:buFont typeface="Arial" pitchFamily="34" charset="0"/>
              <a:buChar char="•"/>
              <a:defRPr sz="4000" b="0">
                <a:latin typeface="Garamond" pitchFamily="18" charset="0"/>
              </a:defRPr>
            </a:lvl1pPr>
            <a:lvl2pPr marL="684213" indent="-227013">
              <a:lnSpc>
                <a:spcPct val="100000"/>
              </a:lnSpc>
              <a:buClr>
                <a:schemeClr val="bg1"/>
              </a:buClr>
              <a:defRPr sz="3600">
                <a:latin typeface="Garamond" pitchFamily="18" charset="0"/>
              </a:defRPr>
            </a:lvl2pPr>
            <a:lvl3pPr marL="1087438" indent="-173038">
              <a:lnSpc>
                <a:spcPct val="100000"/>
              </a:lnSpc>
              <a:buClr>
                <a:schemeClr val="bg1"/>
              </a:buClr>
              <a:defRPr sz="3200">
                <a:latin typeface="Garamond" pitchFamily="18" charset="0"/>
              </a:defRPr>
            </a:lvl3pPr>
            <a:lvl4pPr marL="1541463" indent="-169863">
              <a:lnSpc>
                <a:spcPct val="100000"/>
              </a:lnSpc>
              <a:buClr>
                <a:schemeClr val="bg1"/>
              </a:buClr>
              <a:defRPr sz="2800">
                <a:latin typeface="Garamond" pitchFamily="18" charset="0"/>
              </a:defRPr>
            </a:lvl4pPr>
            <a:lvl5pPr marL="2001838" indent="-173038">
              <a:lnSpc>
                <a:spcPct val="100000"/>
              </a:lnSpc>
              <a:buClr>
                <a:schemeClr val="bg1"/>
              </a:buClr>
              <a:defRPr sz="2400">
                <a:latin typeface="Garamond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152400" y="152400"/>
            <a:ext cx="8610600" cy="762000"/>
          </a:xfrm>
        </p:spPr>
        <p:txBody>
          <a:bodyPr/>
          <a:lstStyle>
            <a:lvl1pPr>
              <a:buClr>
                <a:schemeClr val="accent3">
                  <a:lumMod val="50000"/>
                </a:schemeClr>
              </a:buCl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381000" y="3130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381000" y="1711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381000" y="24210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381000" y="37692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381000" y="44784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381000" y="5257800"/>
            <a:ext cx="66294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87178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716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95401"/>
            <a:ext cx="4038600" cy="4525964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4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2000"/>
            </a:lvl3pPr>
            <a:lvl4pPr>
              <a:buClr>
                <a:schemeClr val="bg1">
                  <a:lumMod val="95000"/>
                </a:schemeClr>
              </a:buClr>
              <a:defRPr sz="1800"/>
            </a:lvl4pPr>
            <a:lvl5pPr>
              <a:buClr>
                <a:schemeClr val="bg1">
                  <a:lumMod val="9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295401"/>
            <a:ext cx="4038600" cy="4525964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4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2000"/>
            </a:lvl3pPr>
            <a:lvl4pPr>
              <a:buClr>
                <a:schemeClr val="bg1">
                  <a:lumMod val="95000"/>
                </a:schemeClr>
              </a:buClr>
              <a:defRPr sz="1800"/>
            </a:lvl4pPr>
            <a:lvl5pPr>
              <a:buClr>
                <a:schemeClr val="bg1">
                  <a:lumMod val="95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8075"/>
            <a:ext cx="2133600" cy="365125"/>
          </a:xfrm>
        </p:spPr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1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447801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048000"/>
            <a:ext cx="2362200" cy="15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048000"/>
            <a:ext cx="5715000" cy="152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" y="1447801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1752601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bg1">
                  <a:lumMod val="9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039" y="1752601"/>
            <a:ext cx="4041775" cy="4068763"/>
          </a:xfrm>
        </p:spPr>
        <p:txBody>
          <a:bodyPr/>
          <a:lstStyle>
            <a:lvl1pPr>
              <a:buClr>
                <a:schemeClr val="bg1">
                  <a:lumMod val="95000"/>
                </a:schemeClr>
              </a:buClr>
              <a:defRPr sz="2000"/>
            </a:lvl1pPr>
            <a:lvl2pPr>
              <a:buClr>
                <a:schemeClr val="bg1">
                  <a:lumMod val="95000"/>
                </a:schemeClr>
              </a:buClr>
              <a:defRPr sz="2000"/>
            </a:lvl2pPr>
            <a:lvl3pPr>
              <a:buClr>
                <a:schemeClr val="bg1">
                  <a:lumMod val="95000"/>
                </a:schemeClr>
              </a:buClr>
              <a:defRPr sz="1800"/>
            </a:lvl3pPr>
            <a:lvl4pPr>
              <a:buClr>
                <a:schemeClr val="bg1">
                  <a:lumMod val="95000"/>
                </a:schemeClr>
              </a:buClr>
              <a:defRPr sz="1600"/>
            </a:lvl4pPr>
            <a:lvl5pPr>
              <a:buClr>
                <a:schemeClr val="bg1">
                  <a:lumMod val="95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494212" y="1447802"/>
            <a:ext cx="4040188" cy="304801"/>
          </a:xfr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359400" y="6696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990600"/>
            <a:ext cx="5111750" cy="46783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87" y="1295401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6397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35600" y="593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</p:spPr>
        <p:txBody>
          <a:bodyPr/>
          <a:lstStyle>
            <a:lvl1pPr>
              <a:defRPr sz="32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8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20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20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457200"/>
            <a:ext cx="6858000" cy="639763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210600" y="974400"/>
            <a:ext cx="6876000" cy="457200"/>
          </a:xfr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199"/>
            <a:ext cx="3962400" cy="33813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762000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95F2A7C1-FB6F-42B8-BAF3-50BBE37BB403}" type="datetimeFigureOut">
              <a:rPr lang="en-US" smtClean="0"/>
              <a:pPr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45C0A962-6715-4921-8C9B-96CD09984E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8600" y="503239"/>
            <a:ext cx="1219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03237"/>
            <a:ext cx="7162800" cy="6278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1.xml"/><Relationship Id="rId14" Type="http://schemas.openxmlformats.org/officeDocument/2006/relationships/tags" Target="../tags/tag2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tags" Target="../tags/tag5.xml"/><Relationship Id="rId14" Type="http://schemas.openxmlformats.org/officeDocument/2006/relationships/tags" Target="../tags/tag6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37.xml"/><Relationship Id="rId16" Type="http://schemas.openxmlformats.org/officeDocument/2006/relationships/theme" Target="../theme/theme3.xml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173736" y="274638"/>
            <a:ext cx="8846439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01168" y="1600200"/>
            <a:ext cx="8819007" cy="5093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4800" b="1">
          <a:solidFill>
            <a:schemeClr val="tx1"/>
          </a:solidFill>
          <a:latin typeface="Maiandra GD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600">
          <a:solidFill>
            <a:schemeClr val="tx1"/>
          </a:solidFill>
          <a:latin typeface="Maiandra GD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400">
          <a:solidFill>
            <a:schemeClr val="tx1"/>
          </a:solidFill>
          <a:latin typeface="Maiandra GD" pitchFamily="34" charset="0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Maiandra GD" pitchFamily="34" charset="0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3000">
          <a:solidFill>
            <a:schemeClr val="tx1"/>
          </a:solidFill>
          <a:latin typeface="Maiandra GD" pitchFamily="34" charset="0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latin typeface="Maiandra GD" pitchFamily="34" charset="0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0C67C49-74D2-44EB-B99D-7907220198D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200" y="808364"/>
            <a:ext cx="8229600" cy="5059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8400" y="6653837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638075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tx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</p:sldLayoutIdLst>
  <p:txStyles>
    <p:titleStyle>
      <a:lvl1pPr algn="l" defTabSz="914400" rtl="0" eaLnBrk="1" latinLnBrk="0" hangingPunct="1">
        <a:spcBef>
          <a:spcPct val="0"/>
        </a:spcBef>
        <a:buClr>
          <a:schemeClr val="bg1">
            <a:lumMod val="95000"/>
          </a:schemeClr>
        </a:buClr>
        <a:buFont typeface="Arial" pitchFamily="34" charset="0"/>
        <a:buChar char="•"/>
        <a:defRPr sz="3600" b="1" kern="1200" baseline="0">
          <a:solidFill>
            <a:schemeClr val="bg1"/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bg1">
            <a:lumMod val="95000"/>
          </a:schemeClr>
        </a:buClr>
        <a:buSzPct val="70000"/>
        <a:buFont typeface="Arial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Lab report: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4000" dirty="0" smtClean="0"/>
          </a:p>
          <a:p>
            <a:r>
              <a:rPr lang="en-US" sz="4000" dirty="0" smtClean="0"/>
              <a:t>Results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8610600" cy="4495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buNone/>
            </a:pPr>
            <a:r>
              <a:rPr lang="en-US" dirty="0" smtClean="0"/>
              <a:t>The Results section… </a:t>
            </a:r>
          </a:p>
          <a:p>
            <a:pPr>
              <a:buClr>
                <a:schemeClr val="bg1"/>
              </a:buClr>
            </a:pPr>
            <a:r>
              <a:rPr lang="en-US" dirty="0" smtClean="0"/>
              <a:t>Usually the shortest section</a:t>
            </a:r>
          </a:p>
          <a:p>
            <a:pPr>
              <a:buClr>
                <a:schemeClr val="bg1"/>
              </a:buClr>
            </a:pPr>
            <a:r>
              <a:rPr lang="en-US" dirty="0" smtClean="0"/>
              <a:t>Is strictly </a:t>
            </a:r>
            <a:r>
              <a:rPr lang="en-US" i="1" dirty="0" smtClean="0"/>
              <a:t>descriptive</a:t>
            </a:r>
            <a:endParaRPr lang="en-US" dirty="0" smtClean="0"/>
          </a:p>
          <a:p>
            <a:pPr>
              <a:buClr>
                <a:schemeClr val="bg1"/>
              </a:buClr>
            </a:pPr>
            <a:r>
              <a:rPr lang="en-US" dirty="0" smtClean="0"/>
              <a:t>Raw data (to an extent)</a:t>
            </a:r>
          </a:p>
          <a:p>
            <a:pPr>
              <a:buClr>
                <a:schemeClr val="bg1"/>
              </a:buClr>
            </a:pPr>
            <a:r>
              <a:rPr lang="en-US" dirty="0" smtClean="0"/>
              <a:t>Calculated data</a:t>
            </a: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rgbClr val="FFC000"/>
                </a:solidFill>
              </a:rPr>
              <a:t>Don’t analyze results; just report them.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762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Describe and Report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sz="4800" dirty="0" smtClean="0"/>
              <a:t>Data tables</a:t>
            </a:r>
            <a:endParaRPr lang="en-US" sz="4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8686800" cy="4495800"/>
          </a:xfrm>
        </p:spPr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accent6">
                    <a:lumMod val="90000"/>
                  </a:schemeClr>
                </a:solidFill>
                <a:latin typeface="Garamond" pitchFamily="18" charset="0"/>
              </a:rPr>
              <a:t>You must have one of these!</a:t>
            </a:r>
          </a:p>
          <a:p>
            <a:r>
              <a:rPr lang="en-US" sz="3600" dirty="0" smtClean="0">
                <a:latin typeface="Garamond" pitchFamily="18" charset="0"/>
              </a:rPr>
              <a:t>Caption </a:t>
            </a:r>
            <a:r>
              <a:rPr lang="en-US" sz="3600" b="1" dirty="0" smtClean="0">
                <a:latin typeface="Garamond" pitchFamily="18" charset="0"/>
              </a:rPr>
              <a:t>above</a:t>
            </a:r>
            <a:r>
              <a:rPr lang="en-US" sz="3600" dirty="0" smtClean="0">
                <a:latin typeface="Garamond" pitchFamily="18" charset="0"/>
              </a:rPr>
              <a:t> the table</a:t>
            </a:r>
          </a:p>
          <a:p>
            <a:r>
              <a:rPr lang="en-US" sz="3600" dirty="0" smtClean="0">
                <a:latin typeface="Garamond" pitchFamily="18" charset="0"/>
              </a:rPr>
              <a:t>Table #: Descriptive title</a:t>
            </a:r>
          </a:p>
          <a:p>
            <a:pPr marL="233363" lvl="2" indent="-233363"/>
            <a:r>
              <a:rPr lang="en-US" sz="3600" dirty="0" smtClean="0">
                <a:latin typeface="Garamond" pitchFamily="18" charset="0"/>
              </a:rPr>
              <a:t>Appropriate statistics: mean, standard deviation, etc.</a:t>
            </a:r>
          </a:p>
          <a:p>
            <a:pPr marL="233363" lvl="2" indent="-233363"/>
            <a:r>
              <a:rPr lang="en-US" sz="3600" dirty="0" smtClean="0">
                <a:latin typeface="Garamond" pitchFamily="18" charset="0"/>
              </a:rPr>
              <a:t>Appropriate units!</a:t>
            </a:r>
          </a:p>
          <a:p>
            <a:endParaRPr lang="en-US" dirty="0" smtClean="0"/>
          </a:p>
          <a:p>
            <a:r>
              <a:rPr lang="en-US" dirty="0" smtClean="0"/>
              <a:t>E.g. Table 1: Difference in reaction rates among treatments</a:t>
            </a:r>
            <a:r>
              <a:rPr lang="en-US" i="1" dirty="0" smtClean="0"/>
              <a:t>. 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399"/>
            <a:ext cx="8858250" cy="651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89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sz="4800" dirty="0" smtClean="0"/>
              <a:t>Graphs</a:t>
            </a:r>
            <a:endParaRPr lang="en-US" sz="4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8839200" cy="4724400"/>
          </a:xfrm>
        </p:spPr>
        <p:txBody>
          <a:bodyPr>
            <a:normAutofit fontScale="92500" lnSpcReduction="10000"/>
          </a:bodyPr>
          <a:lstStyle/>
          <a:p>
            <a:r>
              <a:rPr lang="en-US" sz="3600" b="1" dirty="0">
                <a:solidFill>
                  <a:schemeClr val="accent6">
                    <a:lumMod val="90000"/>
                  </a:schemeClr>
                </a:solidFill>
                <a:latin typeface="Garamond" pitchFamily="18" charset="0"/>
              </a:rPr>
              <a:t>You must have one of these!</a:t>
            </a:r>
          </a:p>
          <a:p>
            <a:r>
              <a:rPr lang="en-US" sz="3600" dirty="0" smtClean="0">
                <a:latin typeface="Garamond" pitchFamily="18" charset="0"/>
              </a:rPr>
              <a:t>Follow directions from Lab 2 (pg. 34)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Figure #: Descriptive Title (above graph)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Error bars (</a:t>
            </a:r>
            <a:r>
              <a:rPr lang="en-US" sz="3200" dirty="0" err="1" smtClean="0">
                <a:latin typeface="Garamond" pitchFamily="18" charset="0"/>
              </a:rPr>
              <a:t>std</a:t>
            </a:r>
            <a:r>
              <a:rPr lang="en-US" sz="3200" dirty="0" smtClean="0">
                <a:latin typeface="Garamond" pitchFamily="18" charset="0"/>
              </a:rPr>
              <a:t> dev)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Axes labels with units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Independent variable on x-axis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Dependent variable on y-axis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Differentiated lines (black and white?)</a:t>
            </a:r>
          </a:p>
          <a:p>
            <a:pPr lvl="1"/>
            <a:r>
              <a:rPr lang="en-US" sz="3200" dirty="0" smtClean="0">
                <a:latin typeface="Garamond" pitchFamily="18" charset="0"/>
              </a:rPr>
              <a:t>Legend.</a:t>
            </a:r>
          </a:p>
          <a:p>
            <a:endParaRPr lang="en-US" sz="3600" dirty="0" smtClean="0">
              <a:latin typeface="Garamond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sz="4800" dirty="0" smtClean="0"/>
              <a:t>Graphs and Tables</a:t>
            </a:r>
            <a:endParaRPr lang="en-US" sz="4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8077200" cy="4343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aramond" pitchFamily="18" charset="0"/>
              </a:rPr>
              <a:t>The graphs and tables should be comprehensible even without a description. </a:t>
            </a:r>
            <a:endParaRPr lang="en-US" sz="3600" dirty="0">
              <a:latin typeface="Garamond" pitchFamily="18" charset="0"/>
            </a:endParaRPr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2981051925"/>
              </p:ext>
            </p:extLst>
          </p:nvPr>
        </p:nvGraphicFramePr>
        <p:xfrm>
          <a:off x="2057400" y="3048000"/>
          <a:ext cx="5242560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None/>
            </a:pPr>
            <a:r>
              <a:rPr lang="en-US" sz="4800" dirty="0" smtClean="0"/>
              <a:t>Citing graphs and tables</a:t>
            </a:r>
            <a:endParaRPr lang="en-US" sz="48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152400" y="1295400"/>
            <a:ext cx="8610600" cy="4724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latin typeface="Garamond" pitchFamily="18" charset="0"/>
              </a:rPr>
              <a:t>You should cite tables and graphs</a:t>
            </a:r>
          </a:p>
          <a:p>
            <a:endParaRPr lang="en-US" sz="2800" dirty="0" smtClean="0">
              <a:latin typeface="Garamond" pitchFamily="18" charset="0"/>
            </a:endParaRPr>
          </a:p>
          <a:p>
            <a:pPr marL="457200" lvl="1" indent="0">
              <a:buNone/>
            </a:pPr>
            <a:r>
              <a:rPr lang="en-US" sz="2800" dirty="0" smtClean="0">
                <a:latin typeface="Garamond" pitchFamily="18" charset="0"/>
              </a:rPr>
              <a:t>e.g.: “The reaction rate of each treatment differed significantly (Fig. 1).”</a:t>
            </a:r>
          </a:p>
          <a:p>
            <a:pPr marL="0" lvl="1" indent="0" algn="ctr">
              <a:buNone/>
            </a:pPr>
            <a:r>
              <a:rPr lang="en-US" sz="2800" dirty="0" smtClean="0">
                <a:latin typeface="Garamond" pitchFamily="18" charset="0"/>
              </a:rPr>
              <a:t>or</a:t>
            </a:r>
          </a:p>
          <a:p>
            <a:pPr marL="457200" lvl="1" indent="0">
              <a:buNone/>
            </a:pPr>
            <a:r>
              <a:rPr lang="en-US" sz="2800" dirty="0" smtClean="0">
                <a:latin typeface="Garamond" pitchFamily="18" charset="0"/>
              </a:rPr>
              <a:t>“The various treatments produced a variety of different reaction rates (Table 1).”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Class activity on finding errors in graphs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Peer review of methods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activities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443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352800" y="2971800"/>
            <a:ext cx="3200400" cy="685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 title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 error bars</a:t>
            </a:r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2220215104"/>
              </p:ext>
            </p:extLst>
          </p:nvPr>
        </p:nvGraphicFramePr>
        <p:xfrm>
          <a:off x="152400" y="228600"/>
          <a:ext cx="88392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3266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2819400"/>
            <a:ext cx="3505200" cy="11430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 legend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4172424770"/>
              </p:ext>
            </p:extLst>
          </p:nvPr>
        </p:nvGraphicFramePr>
        <p:xfrm>
          <a:off x="152400" y="152400"/>
          <a:ext cx="87630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1360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2667000"/>
            <a:ext cx="3429000" cy="1295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 units on axes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946085173"/>
              </p:ext>
            </p:extLst>
          </p:nvPr>
        </p:nvGraphicFramePr>
        <p:xfrm>
          <a:off x="152400" y="228600"/>
          <a:ext cx="8839200" cy="647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48171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2667000"/>
            <a:ext cx="4114800" cy="1676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 figure</a:t>
            </a:r>
            <a:r>
              <a:rPr kumimoji="0" lang="en-US" sz="40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 #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820848841"/>
              </p:ext>
            </p:extLst>
          </p:nvPr>
        </p:nvGraphicFramePr>
        <p:xfrm>
          <a:off x="152400" y="152400"/>
          <a:ext cx="88392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8989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0" y="2590800"/>
            <a:ext cx="3048000" cy="12954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 axes titles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smtClean="0">
                <a:solidFill>
                  <a:schemeClr val="bg1"/>
                </a:solidFill>
                <a:latin typeface="Perpetua" pitchFamily="18" charset="0"/>
                <a:ea typeface="+mj-ea"/>
                <a:cs typeface="+mj-cs"/>
              </a:rPr>
              <a:t>No error bars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51321431"/>
              </p:ext>
            </p:extLst>
          </p:nvPr>
        </p:nvGraphicFramePr>
        <p:xfrm>
          <a:off x="152400" y="152400"/>
          <a:ext cx="88392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40602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05100" y="2667000"/>
            <a:ext cx="3733800" cy="12192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rpetua" pitchFamily="18" charset="0"/>
                <a:ea typeface="+mj-ea"/>
                <a:cs typeface="+mj-cs"/>
              </a:rPr>
              <a:t>Non-descriptive title</a:t>
            </a:r>
          </a:p>
        </p:txBody>
      </p:sp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687527406"/>
              </p:ext>
            </p:extLst>
          </p:nvPr>
        </p:nvGraphicFramePr>
        <p:xfrm>
          <a:off x="152400" y="152400"/>
          <a:ext cx="8839200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82902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AutumnLeaves">
  <a:themeElements>
    <a:clrScheme name="Office Theme 2">
      <a:dk1>
        <a:srgbClr val="000000"/>
      </a:dk1>
      <a:lt1>
        <a:srgbClr val="FFCC99"/>
      </a:lt1>
      <a:dk2>
        <a:srgbClr val="000000"/>
      </a:dk2>
      <a:lt2>
        <a:srgbClr val="CCCCCC"/>
      </a:lt2>
      <a:accent1>
        <a:srgbClr val="8C3823"/>
      </a:accent1>
      <a:accent2>
        <a:srgbClr val="6E4D00"/>
      </a:accent2>
      <a:accent3>
        <a:srgbClr val="FFE2CA"/>
      </a:accent3>
      <a:accent4>
        <a:srgbClr val="000000"/>
      </a:accent4>
      <a:accent5>
        <a:srgbClr val="C5AEAC"/>
      </a:accent5>
      <a:accent6>
        <a:srgbClr val="634500"/>
      </a:accent6>
      <a:hlink>
        <a:srgbClr val="803100"/>
      </a:hlink>
      <a:folHlink>
        <a:srgbClr val="80003E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E2CA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E2CA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FFFF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FFFF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99"/>
      </a:lt1>
      <a:dk2>
        <a:srgbClr val="000000"/>
      </a:dk2>
      <a:lt2>
        <a:srgbClr val="CCCCCC"/>
      </a:lt2>
      <a:accent1>
        <a:srgbClr val="8C3823"/>
      </a:accent1>
      <a:accent2>
        <a:srgbClr val="6E4D00"/>
      </a:accent2>
      <a:accent3>
        <a:srgbClr val="FFE2CA"/>
      </a:accent3>
      <a:accent4>
        <a:srgbClr val="000000"/>
      </a:accent4>
      <a:accent5>
        <a:srgbClr val="C5AEAC"/>
      </a:accent5>
      <a:accent6>
        <a:srgbClr val="634500"/>
      </a:accent6>
      <a:hlink>
        <a:srgbClr val="803100"/>
      </a:hlink>
      <a:folHlink>
        <a:srgbClr val="80003E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E2CA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E2CA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FFFF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FFFF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halkboard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AutumnLeaves</Template>
  <TotalTime>859</TotalTime>
  <Words>384</Words>
  <Application>Microsoft Macintosh PowerPoint</Application>
  <PresentationFormat>On-screen Show (4:3)</PresentationFormat>
  <Paragraphs>66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AutumnLeaves</vt:lpstr>
      <vt:lpstr>1_Default Design</vt:lpstr>
      <vt:lpstr>Chalkboard</vt:lpstr>
      <vt:lpstr>Lab report:</vt:lpstr>
      <vt:lpstr>Describe and Report</vt:lpstr>
      <vt:lpstr>Data tables</vt:lpstr>
      <vt:lpstr>PowerPoint Presentation</vt:lpstr>
      <vt:lpstr>Graphs</vt:lpstr>
      <vt:lpstr>Graphs and Tables</vt:lpstr>
      <vt:lpstr>Citing graphs and tables</vt:lpstr>
      <vt:lpstr>Today’s activities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IV.  Results</dc:title>
  <dc:creator>Milne</dc:creator>
  <cp:lastModifiedBy>Salem Alsulaiman</cp:lastModifiedBy>
  <cp:revision>67</cp:revision>
  <dcterms:created xsi:type="dcterms:W3CDTF">2015-03-21T15:42:41Z</dcterms:created>
  <dcterms:modified xsi:type="dcterms:W3CDTF">2018-08-14T02:59:53Z</dcterms:modified>
</cp:coreProperties>
</file>